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5" r:id="rId5"/>
    <p:sldId id="286" r:id="rId6"/>
    <p:sldId id="312" r:id="rId7"/>
    <p:sldId id="313" r:id="rId8"/>
    <p:sldId id="305" r:id="rId9"/>
    <p:sldId id="306" r:id="rId10"/>
    <p:sldId id="304" r:id="rId11"/>
    <p:sldId id="296" r:id="rId12"/>
    <p:sldId id="308" r:id="rId13"/>
    <p:sldId id="311" r:id="rId14"/>
    <p:sldId id="310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391A9C-3D9A-A632-3D4D-2775E46E9E5B}" name="Harley Hanes" initials="HH" userId="S::hhanes@ncsu.edu::31d15855-a162-4b94-a073-9b92918682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4"/>
    <a:srgbClr val="90231C"/>
    <a:srgbClr val="86A5AA"/>
    <a:srgbClr val="EB7558"/>
    <a:srgbClr val="FFE662"/>
    <a:srgbClr val="DD8047"/>
    <a:srgbClr val="EAE8E8"/>
    <a:srgbClr val="7D97D5"/>
    <a:srgbClr val="15458D"/>
    <a:srgbClr val="4F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23" autoAdjust="0"/>
    <p:restoredTop sz="73141"/>
  </p:normalViewPr>
  <p:slideViewPr>
    <p:cSldViewPr snapToGrid="0">
      <p:cViewPr>
        <p:scale>
          <a:sx n="76" d="100"/>
          <a:sy n="76" d="100"/>
        </p:scale>
        <p:origin x="2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18E8DC-69E2-4266-975E-1FBE34284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B4F4E-31C1-486F-826C-CCBF7F3869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7581E-F3B0-4B71-B23F-716D82C16F6F}" type="datetimeFigureOut">
              <a:rPr lang="en-US" smtClean="0"/>
              <a:t>12/3/22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0DA96-F242-44BF-A76A-323AFFFAC0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3F85E-D517-4B8E-A2CA-187D5273BF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CFC9B-5255-4D4C-8E68-11BB402AE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79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BF055-E5ED-7B42-80F5-B65B55E432A2}" type="datetimeFigureOut">
              <a:rPr lang="en-US" smtClean="0"/>
              <a:t>12/3/22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3DEE0-05DE-8B46-8D14-DA3C78C4C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8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</a:t>
            </a:r>
          </a:p>
          <a:p>
            <a:endParaRPr lang="en-US" dirty="0"/>
          </a:p>
          <a:p>
            <a:r>
              <a:rPr lang="en-US" dirty="0"/>
              <a:t>Inputs: sensor data</a:t>
            </a:r>
          </a:p>
          <a:p>
            <a:endParaRPr lang="en-US" dirty="0"/>
          </a:p>
          <a:p>
            <a:r>
              <a:rPr lang="en-US" dirty="0"/>
              <a:t>Outputs: flow-field at that same time</a:t>
            </a:r>
          </a:p>
          <a:p>
            <a:endParaRPr lang="en-US" dirty="0"/>
          </a:p>
          <a:p>
            <a:r>
              <a:rPr lang="en-US" dirty="0"/>
              <a:t>Pre-determined structure</a:t>
            </a:r>
          </a:p>
          <a:p>
            <a:endParaRPr lang="en-US" dirty="0"/>
          </a:p>
          <a:p>
            <a:r>
              <a:rPr lang="en-US" dirty="0"/>
              <a:t>Train network from set of high-fidelity sensor data</a:t>
            </a:r>
          </a:p>
          <a:p>
            <a:endParaRPr lang="en-US" dirty="0"/>
          </a:p>
          <a:p>
            <a:r>
              <a:rPr lang="en-US" dirty="0"/>
              <a:t>Direct from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POD-ROM constructs flow-field from flow-fields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Requires initial high-fidelity simulations but can approximate other time steps or parameters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Direct from sensor data allows ROM evaluation from sensor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Allows a ROM that can be solved directly from experimental data to better condition high fidelity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Requires initial data to train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9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from initial set of experimental sensors</a:t>
            </a:r>
          </a:p>
          <a:p>
            <a:endParaRPr lang="en-US" dirty="0"/>
          </a:p>
          <a:p>
            <a:r>
              <a:rPr lang="en-US" dirty="0"/>
              <a:t>train network to compute flow-field reconstructions of flow</a:t>
            </a:r>
          </a:p>
          <a:p>
            <a:endParaRPr lang="en-US" dirty="0"/>
          </a:p>
          <a:p>
            <a:r>
              <a:rPr lang="en-US" dirty="0"/>
              <a:t>identify where to put additional sensors for future experiments to improve those reconstructions</a:t>
            </a:r>
          </a:p>
        </p:txBody>
      </p:sp>
    </p:spTree>
    <p:extLst>
      <p:ext uri="{BB962C8B-B14F-4D97-AF65-F5344CB8AC3E}">
        <p14:creationId xmlns:p14="http://schemas.microsoft.com/office/powerpoint/2010/main" val="7825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is sample velocity data and blue is sensor locations</a:t>
            </a:r>
          </a:p>
          <a:p>
            <a:r>
              <a:rPr lang="en-US" dirty="0"/>
              <a:t>Right is velocity reconstruction from trained network</a:t>
            </a:r>
          </a:p>
          <a:p>
            <a:endParaRPr lang="en-US" dirty="0"/>
          </a:p>
          <a:p>
            <a:r>
              <a:rPr lang="en-US" dirty="0"/>
              <a:t>Visibly accurate reconstruction, only missing some complexity in velocity at bottom of cavity</a:t>
            </a:r>
          </a:p>
          <a:p>
            <a:endParaRPr lang="en-US" dirty="0"/>
          </a:p>
          <a:p>
            <a:r>
              <a:rPr lang="en-US" dirty="0"/>
              <a:t>Benefits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Reasonably Accurate (8% error)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Computationally efficient to get solve (less than a second compared to solving ODE for POD-ROM)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Training has computational cost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Solutions don’t </a:t>
            </a:r>
            <a:r>
              <a:rPr lang="en-US" dirty="0" err="1"/>
              <a:t>necesarily</a:t>
            </a:r>
            <a:r>
              <a:rPr lang="en-US" dirty="0"/>
              <a:t> satisfy initial equations like Navier-Stokes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4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Placement: Assume some initial sensor placement, we use leverage scores for this circumstance but method is agnostic to initial placement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Initial placement: Leverage scores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Construct snapshot matrix 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Compute SVD decomposition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Select cells that have maximal variance in right singular vectors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Goal: identify where to place additional sensors to improve accuracy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 optimize parameters under assumed uncertainty in inputs and outputs</a:t>
            </a:r>
          </a:p>
          <a:p>
            <a:endParaRPr lang="en-US" dirty="0"/>
          </a:p>
          <a:p>
            <a:r>
              <a:rPr lang="en-US" dirty="0"/>
              <a:t>Iteratively selects sensor locations given previous sensors to minimize error</a:t>
            </a:r>
          </a:p>
          <a:p>
            <a:endParaRPr lang="en-US" dirty="0"/>
          </a:p>
          <a:p>
            <a:r>
              <a:rPr lang="en-US" dirty="0"/>
              <a:t>Needs uncertainty predictions on entire outputs space</a:t>
            </a:r>
          </a:p>
          <a:p>
            <a:endParaRPr lang="en-US" dirty="0"/>
          </a:p>
          <a:p>
            <a:r>
              <a:rPr lang="en-US" dirty="0"/>
              <a:t>Needs to iteratively solve integrals over the uncertainty in inputs and outputs</a:t>
            </a:r>
          </a:p>
          <a:p>
            <a:endParaRPr lang="en-US" dirty="0"/>
          </a:p>
          <a:p>
            <a:r>
              <a:rPr lang="en-US" dirty="0"/>
              <a:t>TRANSITION</a:t>
            </a:r>
          </a:p>
          <a:p>
            <a:endParaRPr lang="en-US" dirty="0"/>
          </a:p>
          <a:p>
            <a:r>
              <a:rPr lang="en-US" dirty="0"/>
              <a:t>Domain is entire flow-field (thousands or millions of dimensions)</a:t>
            </a:r>
          </a:p>
          <a:p>
            <a:endParaRPr lang="en-US" dirty="0"/>
          </a:p>
          <a:p>
            <a:r>
              <a:rPr lang="en-US" dirty="0"/>
              <a:t>Integral approximation requires repeated retraining of network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0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 </a:t>
            </a:r>
            <a:r>
              <a:rPr lang="en-US" dirty="0" err="1"/>
              <a:t>quantiifes</a:t>
            </a:r>
            <a:r>
              <a:rPr lang="en-US" dirty="0"/>
              <a:t> ...</a:t>
            </a:r>
          </a:p>
          <a:p>
            <a:endParaRPr lang="en-US" dirty="0"/>
          </a:p>
          <a:p>
            <a:r>
              <a:rPr lang="en-US" dirty="0"/>
              <a:t>Output is MSE</a:t>
            </a:r>
          </a:p>
          <a:p>
            <a:endParaRPr lang="en-US" dirty="0"/>
          </a:p>
          <a:p>
            <a:r>
              <a:rPr lang="en-US" dirty="0"/>
              <a:t>Transition </a:t>
            </a:r>
          </a:p>
          <a:p>
            <a:endParaRPr lang="en-US" dirty="0"/>
          </a:p>
          <a:p>
            <a:r>
              <a:rPr lang="en-US" dirty="0"/>
              <a:t>Data:  Low sensitivity means network doesn't change if values there changes, i.e. that data doesn't predict flow-field well</a:t>
            </a:r>
          </a:p>
          <a:p>
            <a:r>
              <a:rPr lang="en-US" dirty="0"/>
              <a:t>High sensitivity means network does, i.e. data does predict flow-field well</a:t>
            </a:r>
          </a:p>
          <a:p>
            <a:endParaRPr lang="en-US" dirty="0"/>
          </a:p>
          <a:p>
            <a:r>
              <a:rPr lang="en-US" dirty="0"/>
              <a:t>Location: Low sensitivity means nearby positions have impact of network</a:t>
            </a:r>
          </a:p>
        </p:txBody>
      </p:sp>
    </p:spTree>
    <p:extLst>
      <p:ext uri="{BB962C8B-B14F-4D97-AF65-F5344CB8AC3E}">
        <p14:creationId xmlns:p14="http://schemas.microsoft.com/office/powerpoint/2010/main" val="260933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use partial derivatives to measure sensitivity</a:t>
            </a:r>
          </a:p>
          <a:p>
            <a:endParaRPr lang="en-US" dirty="0"/>
          </a:p>
          <a:p>
            <a:r>
              <a:rPr lang="en-US" dirty="0"/>
              <a:t>Use mean absolute value to counteract cancellation in signs (relationships often nonlinear, if one parameter value decreases by 100 and another increases 100 the sensitivity shouldn't be zero)</a:t>
            </a:r>
          </a:p>
          <a:p>
            <a:endParaRPr lang="en-US" dirty="0"/>
          </a:p>
          <a:p>
            <a:r>
              <a:rPr lang="en-US" dirty="0"/>
              <a:t>Variance measures how nonlinear, can identify if a small number of sensor locations or values have a much larger effect</a:t>
            </a:r>
          </a:p>
        </p:txBody>
      </p:sp>
    </p:spTree>
    <p:extLst>
      <p:ext uri="{BB962C8B-B14F-4D97-AF65-F5344CB8AC3E}">
        <p14:creationId xmlns:p14="http://schemas.microsoft.com/office/powerpoint/2010/main" val="61841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is sensitivity to location, right is sensitivity to data</a:t>
            </a:r>
          </a:p>
          <a:p>
            <a:r>
              <a:rPr lang="en-US" dirty="0"/>
              <a:t>Location has much higher sensitivity and all sensors are sensitivity</a:t>
            </a:r>
          </a:p>
          <a:p>
            <a:r>
              <a:rPr lang="en-US" dirty="0"/>
              <a:t>Data has many sensors with near zero-sensitivity (i.e. network doesn't use them much to compute reconstructions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Transition</a:t>
            </a:r>
          </a:p>
          <a:p>
            <a:r>
              <a:rPr lang="en-US" dirty="0"/>
              <a:t>Similar agreement between sensitivity to data and location</a:t>
            </a:r>
          </a:p>
          <a:p>
            <a:r>
              <a:rPr lang="en-US" dirty="0"/>
              <a:t>Highest: Bottom right corner</a:t>
            </a:r>
          </a:p>
          <a:p>
            <a:r>
              <a:rPr lang="en-US" dirty="0"/>
              <a:t>-says sensor position matters here but network primarily computes reconstruction using just this region</a:t>
            </a:r>
          </a:p>
          <a:p>
            <a:endParaRPr lang="en-US" dirty="0"/>
          </a:p>
          <a:p>
            <a:r>
              <a:rPr lang="en-US" dirty="0"/>
              <a:t>Transition</a:t>
            </a:r>
          </a:p>
          <a:p>
            <a:r>
              <a:rPr lang="en-US" dirty="0"/>
              <a:t>Top right has high locations sensitivity but low data sensitivity</a:t>
            </a:r>
          </a:p>
          <a:p>
            <a:r>
              <a:rPr lang="en-US" dirty="0"/>
              <a:t>means that </a:t>
            </a:r>
          </a:p>
          <a:p>
            <a:r>
              <a:rPr lang="en-US" dirty="0"/>
              <a:t>-adjusting these sensor positions has effect on error</a:t>
            </a:r>
          </a:p>
          <a:p>
            <a:r>
              <a:rPr lang="en-US" dirty="0"/>
              <a:t>-current positions aren't helpful in computing reconstruction</a:t>
            </a:r>
          </a:p>
          <a:p>
            <a:r>
              <a:rPr lang="en-US" dirty="0"/>
              <a:t>Therefore: likely place to put additional sensors, probably near main rotational flow</a:t>
            </a:r>
          </a:p>
        </p:txBody>
      </p:sp>
    </p:spTree>
    <p:extLst>
      <p:ext uri="{BB962C8B-B14F-4D97-AF65-F5344CB8AC3E}">
        <p14:creationId xmlns:p14="http://schemas.microsoft.com/office/powerpoint/2010/main" val="1864075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standard deviation </a:t>
            </a:r>
          </a:p>
          <a:p>
            <a:r>
              <a:rPr lang="en-US" dirty="0"/>
              <a:t>Reason for high variation: All sensors increase and decreases accuracy with adjustment, so mean is about 0,</a:t>
            </a:r>
          </a:p>
          <a:p>
            <a:endParaRPr lang="en-US" dirty="0"/>
          </a:p>
          <a:p>
            <a:r>
              <a:rPr lang="en-US" dirty="0"/>
              <a:t>TRANSITION</a:t>
            </a:r>
          </a:p>
          <a:p>
            <a:r>
              <a:rPr lang="en-US" dirty="0"/>
              <a:t>High standard deviation for location confirms top right is best place for additional sensor</a:t>
            </a:r>
          </a:p>
        </p:txBody>
      </p:sp>
    </p:spTree>
    <p:extLst>
      <p:ext uri="{BB962C8B-B14F-4D97-AF65-F5344CB8AC3E}">
        <p14:creationId xmlns:p14="http://schemas.microsoft.com/office/powerpoint/2010/main" val="341011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6982BA4-656A-62E6-5661-632185A772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918517" y="148908"/>
            <a:ext cx="2194560" cy="2194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90231C"/>
                </a:solidFill>
              </a:defRPr>
            </a:lvl1pPr>
          </a:lstStyle>
          <a:p>
            <a:r>
              <a:rPr lang="en-US" dirty="0"/>
              <a:t>Org. Seal</a:t>
            </a:r>
          </a:p>
          <a:p>
            <a:r>
              <a:rPr lang="en-US" dirty="0"/>
              <a:t>(max. 2.4” diam.)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D6972-4D51-B982-4CAF-848B53FF3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43" b="1925"/>
          <a:stretch/>
        </p:blipFill>
        <p:spPr>
          <a:xfrm>
            <a:off x="-207508" y="-11112"/>
            <a:ext cx="3282242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F9274-42E5-14FE-A298-E9AED13CC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7392" y="4607877"/>
            <a:ext cx="2165685" cy="21945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192A59-EBFB-9DDA-FB93-1DA32DF23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9639" y="2072640"/>
            <a:ext cx="10352722" cy="13563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575871-FD2C-8A1E-FDDF-F20E18F4F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5440" y="4521518"/>
            <a:ext cx="642112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90231C"/>
                </a:solidFill>
              </a:defRPr>
            </a:lvl1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517B9-9DEB-4078-588A-982570925DAB}"/>
              </a:ext>
            </a:extLst>
          </p:cNvPr>
          <p:cNvSpPr txBox="1"/>
          <p:nvPr userDrawn="1"/>
        </p:nvSpPr>
        <p:spPr>
          <a:xfrm>
            <a:off x="3827943" y="5020548"/>
            <a:ext cx="453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0231C"/>
                </a:solidFill>
              </a:rPr>
              <a:t>NASA </a:t>
            </a:r>
            <a:r>
              <a:rPr lang="en-US" dirty="0" err="1">
                <a:solidFill>
                  <a:srgbClr val="90231C"/>
                </a:solidFill>
              </a:rPr>
              <a:t>AeroFusion</a:t>
            </a:r>
            <a:r>
              <a:rPr lang="en-US" dirty="0">
                <a:solidFill>
                  <a:srgbClr val="90231C"/>
                </a:solidFill>
              </a:rPr>
              <a:t>-MLUQ Early Career Initiative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5CD921-D956-7906-199D-08C36882ED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5440" y="5649277"/>
            <a:ext cx="642112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86A5AA"/>
                </a:solidFill>
              </a:defRPr>
            </a:lvl1pPr>
          </a:lstStyle>
          <a:p>
            <a:pPr lvl="0"/>
            <a:r>
              <a:rPr lang="en-US" dirty="0"/>
              <a:t>Conference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5D3CB8E-5B7A-8BC0-02D8-37FC9912E7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3075" y="6147117"/>
            <a:ext cx="3625850" cy="365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86A5AA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8D53D2-6BD3-A892-B916-CECD7AB4CDF1}"/>
              </a:ext>
            </a:extLst>
          </p:cNvPr>
          <p:cNvSpPr txBox="1"/>
          <p:nvPr userDrawn="1"/>
        </p:nvSpPr>
        <p:spPr>
          <a:xfrm>
            <a:off x="0" y="6273225"/>
            <a:ext cx="712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rgbClr val="86A5AA"/>
                </a:solidFill>
              </a:rPr>
              <a:t>This material is a work of the U.S. Government</a:t>
            </a:r>
          </a:p>
          <a:p>
            <a:pPr algn="l"/>
            <a:r>
              <a:rPr lang="en-US" sz="1600" i="1" dirty="0">
                <a:solidFill>
                  <a:srgbClr val="86A5AA"/>
                </a:solidFill>
              </a:rPr>
              <a:t>and is not subject to copyright protection in the United States.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7C428BA-55DB-66AB-B759-DEFEBB831B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639" y="3469640"/>
            <a:ext cx="10352721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212827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2961-CEFF-F74F-AF25-DD5B077B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A01FE-F6E6-134E-BC45-6B59DB0E3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09E87A-CF18-08AA-F951-F38E1391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FD1726-0F81-A35A-F693-EF98519D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2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AEA7-D9C0-4145-92F5-BB6512A3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BE94C-66DD-BF44-B3AF-A76BF6859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EBE47-89F4-0E46-90BB-1B36F0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D74A9-6E91-3B40-A38A-EC685486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AD7D-8E6E-3B45-8C5A-A17159E6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5223A-19DD-6D4E-BDF6-6C1FE3BF6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5C9E9-9978-1C41-B028-29D896BB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967D92-8FE3-2005-BAA6-8904A4F3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33DAE1-CA8E-0293-DDA4-7955F89A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4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14857E-1C28-C90E-5C98-9A857324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38" y="365125"/>
            <a:ext cx="9454662" cy="6188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63668E-2C44-2BD2-74D4-01487E17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FDC5BA-D79A-0E13-EC08-AA997B51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7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4640-1DF7-5D48-8176-2B639C7C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C06A9-30D3-BF4F-9C76-9DDFEF450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68249-2D7F-E145-8A91-F81CF8498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987428-CB64-564C-A8E5-1C1F8FC6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10C4EF-6725-70F7-492C-F1306C0B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6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D4CB-5081-084D-9245-84FCA405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14AAC-B08B-8840-8A82-D1347D709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B3CB0-3B9C-ED4D-B044-A636295A5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AE805D-E021-3859-0F2C-9A11BFD5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95383C-8074-D605-1C45-E1D23718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6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94595D-EB37-0D84-9ABD-047A16138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343" r="6061" b="1925"/>
          <a:stretch/>
        </p:blipFill>
        <p:spPr>
          <a:xfrm>
            <a:off x="11021813" y="5899149"/>
            <a:ext cx="1121208" cy="914400"/>
          </a:xfrm>
          <a:prstGeom prst="rect">
            <a:avLst/>
          </a:prstGeom>
        </p:spPr>
      </p:pic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4E5927E4-1B1E-4F26-2B91-D2537BCBE90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30273" y="5899149"/>
            <a:ext cx="914400" cy="91440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90231C"/>
                </a:solidFill>
              </a:rPr>
              <a:t>Org. Seal</a:t>
            </a:r>
          </a:p>
          <a:p>
            <a:r>
              <a:rPr lang="en-US" dirty="0">
                <a:solidFill>
                  <a:srgbClr val="90231C"/>
                </a:solidFill>
              </a:rPr>
              <a:t>(max. 1” diam.)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42B30-DE16-6D47-9146-1DDF8FBA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18" y="365125"/>
            <a:ext cx="11504964" cy="618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198F-9609-2149-98D1-B264BEB33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518" y="1170945"/>
            <a:ext cx="11504964" cy="4979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C06048-FE0F-E441-A417-32471C0C7F33}"/>
              </a:ext>
            </a:extLst>
          </p:cNvPr>
          <p:cNvCxnSpPr>
            <a:cxnSpLocks/>
          </p:cNvCxnSpPr>
          <p:nvPr userDrawn="1"/>
        </p:nvCxnSpPr>
        <p:spPr>
          <a:xfrm>
            <a:off x="343518" y="1014995"/>
            <a:ext cx="11504964" cy="0"/>
          </a:xfrm>
          <a:prstGeom prst="line">
            <a:avLst/>
          </a:prstGeom>
          <a:ln w="47625">
            <a:gradFill flip="none" rotWithShape="1">
              <a:gsLst>
                <a:gs pos="75000">
                  <a:srgbClr val="90231C"/>
                </a:gs>
                <a:gs pos="25000">
                  <a:srgbClr val="86A5AA"/>
                </a:gs>
                <a:gs pos="95000">
                  <a:srgbClr val="FF004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97B5174-D397-0913-AAC4-E056114BC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26CFC-8333-1753-F798-29F7E7B79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619" y="6356349"/>
            <a:ext cx="649231" cy="365125"/>
          </a:xfrm>
          <a:prstGeom prst="rect">
            <a:avLst/>
          </a:prstGeom>
        </p:spPr>
        <p:txBody>
          <a:bodyPr/>
          <a:lstStyle/>
          <a:p>
            <a:fld id="{C2AEEA8B-241A-1D46-9D2A-8661D7C4F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tif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tif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9.tiff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0.emf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A9D63-A46F-2DAF-E194-9A6CF538B8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9638" y="2156338"/>
            <a:ext cx="10352722" cy="1356360"/>
          </a:xfrm>
        </p:spPr>
        <p:txBody>
          <a:bodyPr>
            <a:normAutofit/>
          </a:bodyPr>
          <a:lstStyle/>
          <a:p>
            <a:r>
              <a:rPr lang="en-US" dirty="0"/>
              <a:t>Optimal Sensor Placement in Fluid Dynamics using Machine Learning and Sensitivity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8C3F5-5618-2320-4AD5-D59ADB27D2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5440" y="4248443"/>
            <a:ext cx="6421120" cy="730275"/>
          </a:xfrm>
        </p:spPr>
        <p:txBody>
          <a:bodyPr>
            <a:normAutofit lnSpcReduction="10000"/>
          </a:bodyPr>
          <a:lstStyle/>
          <a:p>
            <a:r>
              <a:rPr lang="en-US" baseline="30000" dirty="0"/>
              <a:t>1</a:t>
            </a:r>
            <a:r>
              <a:rPr lang="en-US" dirty="0"/>
              <a:t>North Carolina State University, </a:t>
            </a:r>
            <a:r>
              <a:rPr lang="en-US" baseline="30000" dirty="0"/>
              <a:t>2</a:t>
            </a:r>
            <a:r>
              <a:rPr lang="en-US" dirty="0"/>
              <a:t>University of Florida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97538-D88F-71E9-0CE4-E04F9D0E79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AIAA SciTech Forum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BD01A-012F-AA8C-CFBB-4422F7D25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01/25/23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D6A916-5378-41DC-F464-F82D16CF8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Harley Hanes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Yury</a:t>
            </a:r>
            <a:r>
              <a:rPr lang="en-US" dirty="0"/>
              <a:t> Lebedev</a:t>
            </a:r>
            <a:r>
              <a:rPr lang="en-US" baseline="30000" dirty="0"/>
              <a:t>2</a:t>
            </a:r>
            <a:r>
              <a:rPr lang="en-US" dirty="0"/>
              <a:t>, Alina Zare</a:t>
            </a:r>
            <a:r>
              <a:rPr lang="en-US" baseline="30000" dirty="0"/>
              <a:t>2</a:t>
            </a:r>
            <a:r>
              <a:rPr lang="en-US" dirty="0"/>
              <a:t>, Ralph C. Smith</a:t>
            </a:r>
            <a:r>
              <a:rPr lang="en-US" baseline="30000" dirty="0"/>
              <a:t>1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55A382-F77B-BD03-A271-1F318AD0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517" y="690563"/>
            <a:ext cx="2194560" cy="1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87C5191-360D-AE4F-9417-D1C42344B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4"/>
    </mc:Choice>
    <mc:Fallback>
      <p:transition spd="slow" advTm="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Deviation of Error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170945"/>
            <a:ext cx="11504964" cy="5550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 standard deviations of sensitivity for both location and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			</a:t>
            </a:r>
            <a:endParaRPr lang="en-US" b="1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3094033-3994-994B-A7DD-8F77D1C7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328" y="1809002"/>
            <a:ext cx="5702154" cy="409228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3B3F067-4EC1-1748-B67E-11FC815B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62" y="1809002"/>
            <a:ext cx="5293247" cy="40922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B45476-B498-554F-8531-559C6AD1C2C9}"/>
              </a:ext>
            </a:extLst>
          </p:cNvPr>
          <p:cNvSpPr txBox="1">
            <a:spLocks/>
          </p:cNvSpPr>
          <p:nvPr/>
        </p:nvSpPr>
        <p:spPr>
          <a:xfrm>
            <a:off x="2318699" y="6088258"/>
            <a:ext cx="6894081" cy="901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Top-left is best location for additional sensors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777833-80DC-4C41-9495-C79C053674E6}"/>
              </a:ext>
            </a:extLst>
          </p:cNvPr>
          <p:cNvSpPr/>
          <p:nvPr/>
        </p:nvSpPr>
        <p:spPr>
          <a:xfrm>
            <a:off x="831850" y="1766689"/>
            <a:ext cx="1683446" cy="9013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6FA082-77A7-EA49-AD03-44F778390FF7}"/>
              </a:ext>
            </a:extLst>
          </p:cNvPr>
          <p:cNvSpPr/>
          <p:nvPr/>
        </p:nvSpPr>
        <p:spPr>
          <a:xfrm>
            <a:off x="6527094" y="1766689"/>
            <a:ext cx="1683446" cy="9013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F561D12-FE4B-A54B-903B-41C9FA57A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54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86"/>
    </mc:Choice>
    <mc:Fallback>
      <p:transition spd="slow" advTm="6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Shallow encoders are an accurate, efficient ROM for fluid models</a:t>
            </a:r>
          </a:p>
          <a:p>
            <a:endParaRPr lang="en-US" dirty="0"/>
          </a:p>
          <a:p>
            <a:r>
              <a:rPr lang="en-US" dirty="0"/>
              <a:t>Sensitivity analysis can inform sensor placement when other methods are too expensive</a:t>
            </a:r>
          </a:p>
          <a:p>
            <a:endParaRPr lang="en-US" dirty="0"/>
          </a:p>
          <a:p>
            <a:r>
              <a:rPr lang="en-US" dirty="0"/>
              <a:t> Top-left of flow is optimal location for additional sensors</a:t>
            </a:r>
          </a:p>
          <a:p>
            <a:endParaRPr lang="en-US" dirty="0"/>
          </a:p>
          <a:p>
            <a:r>
              <a:rPr lang="en-US" dirty="0"/>
              <a:t> Network has low sensitivity to most sensor data.							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17621B-A537-3246-8CC1-A98AFC3BD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7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0"/>
    </mc:Choice>
    <mc:Fallback>
      <p:transition spd="slow" advTm="3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7" y="1170945"/>
            <a:ext cx="11504963" cy="4979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rotesque" panose="020B0504020202020204" pitchFamily="34" charset="0"/>
              </a:rPr>
              <a:t>Sensitivity analysis can identify flow regions to place additional sensors for fluid approximation</a:t>
            </a:r>
          </a:p>
          <a:p>
            <a:pPr marL="0" indent="0">
              <a:buNone/>
            </a:pPr>
            <a:endParaRPr lang="en-US" dirty="0">
              <a:latin typeface="Grotesque" panose="020B05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Grotesque" panose="020B0504020202020204" pitchFamily="34" charset="0"/>
              </a:rPr>
              <a:t>Next Step:</a:t>
            </a:r>
            <a:r>
              <a:rPr lang="en-US" dirty="0">
                <a:latin typeface="Grotesque" panose="020B0504020202020204" pitchFamily="34" charset="0"/>
              </a:rPr>
              <a:t> Identify optimal sensor placement on Orion Mars lander.</a:t>
            </a:r>
          </a:p>
          <a:p>
            <a:pPr marL="0" indent="0">
              <a:buNone/>
            </a:pPr>
            <a:endParaRPr lang="en-US" dirty="0">
              <a:latin typeface="Grotesque" panose="020B0504020202020204" pitchFamily="34" charset="0"/>
            </a:endParaRPr>
          </a:p>
          <a:p>
            <a:pPr marL="0" indent="0" algn="r">
              <a:buNone/>
            </a:pPr>
            <a:endParaRPr lang="en-US" dirty="0">
              <a:latin typeface="Grotesque" panose="020B0504020202020204" pitchFamily="34" charset="0"/>
            </a:endParaRPr>
          </a:p>
          <a:p>
            <a:pPr marL="0" indent="0">
              <a:buNone/>
            </a:pPr>
            <a:endParaRPr lang="en-US" dirty="0">
              <a:latin typeface="Grotesque" panose="020B05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FB9D0B9-CB84-3C46-A0FC-4663C95E3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75" y="3236037"/>
            <a:ext cx="6283243" cy="32568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CE4FDA5-B0BC-AB41-9CBF-23E0BE636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4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0"/>
    </mc:Choice>
    <mc:Fallback>
      <p:transition spd="slow" advTm="2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513242"/>
            <a:ext cx="11504964" cy="49796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Shallow encoders as reduced-order models (ROMs) for fluids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Sensitivity analysis for optimal sensor placement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Sensor sensitivity for lid-driven cavity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D792325-9C2C-084E-9A6A-12DB4FD1F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4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1"/>
    </mc:Choice>
    <mc:Fallback>
      <p:transition spd="slow" advTm="1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Shallow Encoders as Reduced-Order Models for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170945"/>
            <a:ext cx="7812930" cy="5550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Shallow encoders are a simple machine learning neural network	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Inputs: </a:t>
            </a:r>
            <a:r>
              <a:rPr lang="en-US" dirty="0"/>
              <a:t>Velocity data from sensors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Outputs: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Entire velocity field</a:t>
            </a:r>
          </a:p>
          <a:p>
            <a:endParaRPr lang="en-US" dirty="0"/>
          </a:p>
          <a:p>
            <a:r>
              <a:rPr lang="en-US" dirty="0"/>
              <a:t>Can approximate flow from experimental data</a:t>
            </a:r>
          </a:p>
          <a:p>
            <a:endParaRPr lang="en-US" dirty="0"/>
          </a:p>
          <a:p>
            <a:r>
              <a:rPr lang="en-US" dirty="0"/>
              <a:t>Requires initial training data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C1B00-0A9A-BF45-A9B5-CB4D2DE07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467" y="1170945"/>
            <a:ext cx="3569762" cy="4516110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EAFA7ECF-6821-2A4C-B759-C1D11DC72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9"/>
    </mc:Choice>
    <mc:Fallback>
      <p:transition spd="slow" advTm="5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Shallow Encoders are Accurate ROMs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4402678"/>
            <a:ext cx="11504964" cy="2318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</a:p>
          <a:p>
            <a:pPr marL="0" indent="0" algn="ctr">
              <a:buNone/>
            </a:pPr>
            <a:r>
              <a:rPr lang="en-US" b="1" dirty="0"/>
              <a:t>Accurate and quick to solve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FF2F7E-A82D-A84B-8DA4-1FAF0B9C87AA}"/>
              </a:ext>
            </a:extLst>
          </p:cNvPr>
          <p:cNvCxnSpPr>
            <a:cxnSpLocks/>
          </p:cNvCxnSpPr>
          <p:nvPr/>
        </p:nvCxnSpPr>
        <p:spPr>
          <a:xfrm>
            <a:off x="5653918" y="3429000"/>
            <a:ext cx="11919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6A5F9D1-5D4E-F04A-8459-289CD4D310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4693" y="1230889"/>
            <a:ext cx="5630783" cy="50051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9B3CA5-09A2-CF4B-B0A5-D364A0B050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8320" y="1230889"/>
            <a:ext cx="5630784" cy="5005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7777-5879-504F-A8CB-7A40C0B4F2A5}"/>
              </a:ext>
            </a:extLst>
          </p:cNvPr>
          <p:cNvSpPr txBox="1"/>
          <p:nvPr/>
        </p:nvSpPr>
        <p:spPr>
          <a:xfrm>
            <a:off x="5543477" y="2700586"/>
            <a:ext cx="1638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8% Error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BE656D-54EC-C248-8958-2612BFCCA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0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4"/>
    </mc:Choice>
    <mc:Fallback>
      <p:transition spd="slow" advTm="5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170945"/>
            <a:ext cx="11504964" cy="5550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Machine learning provides a direct from sensor-data ROM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</a:p>
          <a:p>
            <a:pPr marL="0" indent="0" algn="ctr">
              <a:buNone/>
            </a:pPr>
            <a:r>
              <a:rPr lang="en-US" b="1" dirty="0"/>
              <a:t>How do we identify sensor locations?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Sensors are Placed Using SVD of Flow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A5F9D1-5D4E-F04A-8459-289CD4D310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4693" y="1230889"/>
            <a:ext cx="5630783" cy="5005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8A5780-1057-CF4C-8A0B-CC5586568457}"/>
              </a:ext>
            </a:extLst>
          </p:cNvPr>
          <p:cNvGrpSpPr/>
          <p:nvPr/>
        </p:nvGrpSpPr>
        <p:grpSpPr>
          <a:xfrm>
            <a:off x="4991100" y="1803659"/>
            <a:ext cx="6857382" cy="3108543"/>
            <a:chOff x="4991100" y="1789794"/>
            <a:chExt cx="6857382" cy="3108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9A2D60-3FA0-E943-8D0E-F3496A9ED021}"/>
                </a:ext>
              </a:extLst>
            </p:cNvPr>
            <p:cNvSpPr txBox="1"/>
            <p:nvPr/>
          </p:nvSpPr>
          <p:spPr>
            <a:xfrm>
              <a:off x="4991100" y="1789794"/>
              <a:ext cx="685738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Use leverage scores for initial sensor position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8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8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8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Identify where to place additional physical sensors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10744E-95C5-DA49-82C6-104CFB383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488" r="62940" b="-5488"/>
            <a:stretch/>
          </p:blipFill>
          <p:spPr>
            <a:xfrm>
              <a:off x="6096000" y="2892109"/>
              <a:ext cx="2259160" cy="10541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88CDFD-B39D-9F47-B464-8C199A9A0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846"/>
            <a:stretch/>
          </p:blipFill>
          <p:spPr>
            <a:xfrm>
              <a:off x="8687509" y="2821874"/>
              <a:ext cx="1899138" cy="1054100"/>
            </a:xfrm>
            <a:prstGeom prst="rect">
              <a:avLst/>
            </a:prstGeom>
          </p:spPr>
        </p:pic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CBDEACC-6B30-FF4E-A8E1-80FBBD409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88"/>
    </mc:Choice>
    <mc:Fallback>
      <p:transition spd="slow" advTm="6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 is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170945"/>
            <a:ext cx="6681559" cy="4979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Mutual information methods </a:t>
            </a:r>
            <a:r>
              <a:rPr lang="en-US" b="1" dirty="0"/>
              <a:t>optimize parameters </a:t>
            </a:r>
            <a:r>
              <a:rPr lang="en-US" dirty="0"/>
              <a:t>under </a:t>
            </a:r>
            <a:r>
              <a:rPr lang="en-US" b="1" dirty="0"/>
              <a:t>uncertainty in inputs and outputs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Requirements</a:t>
            </a:r>
            <a:r>
              <a:rPr lang="en-US" dirty="0"/>
              <a:t>					</a:t>
            </a:r>
          </a:p>
          <a:p>
            <a:r>
              <a:rPr lang="en-US" dirty="0"/>
              <a:t>Uncertainty prediction of outputs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Iterative integral solving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A3E71-DF34-DA41-B438-D742138E2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549" y="1146648"/>
            <a:ext cx="4709933" cy="40621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BBADCE-F004-FE4A-9DF5-53CD385C95DB}"/>
              </a:ext>
            </a:extLst>
          </p:cNvPr>
          <p:cNvSpPr txBox="1">
            <a:spLocks/>
          </p:cNvSpPr>
          <p:nvPr/>
        </p:nvSpPr>
        <p:spPr>
          <a:xfrm>
            <a:off x="990068" y="3453783"/>
            <a:ext cx="6681559" cy="4979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Predicting entire flow-fields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Training network at every step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B963F-1F6E-4345-9644-B67E37E7AB77}"/>
              </a:ext>
            </a:extLst>
          </p:cNvPr>
          <p:cNvSpPr txBox="1"/>
          <p:nvPr/>
        </p:nvSpPr>
        <p:spPr>
          <a:xfrm>
            <a:off x="831850" y="5948418"/>
            <a:ext cx="8569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0" indent="-1828800">
              <a:buNone/>
            </a:pPr>
            <a:r>
              <a:rPr lang="en-US" dirty="0">
                <a:latin typeface="Grotesque" panose="020B0504020202020204" pitchFamily="34" charset="0"/>
              </a:rPr>
              <a:t>K. Schmidt, et al. (2018). Optimal Positioning of Mobile Sensors using Mutual Information. </a:t>
            </a:r>
            <a:r>
              <a:rPr lang="en-US" i="1" dirty="0">
                <a:latin typeface="Grotesque" panose="020B0504020202020204" pitchFamily="34" charset="0"/>
              </a:rPr>
              <a:t>Statistical Analysis and Data Mining, </a:t>
            </a:r>
            <a:r>
              <a:rPr lang="en-US" dirty="0">
                <a:latin typeface="Grotesque" panose="020B0504020202020204" pitchFamily="34" charset="0"/>
              </a:rPr>
              <a:t>12(6).</a:t>
            </a:r>
          </a:p>
          <a:p>
            <a:r>
              <a:rPr lang="en-US" dirty="0"/>
              <a:t>.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CE006EA-8A4E-D346-8404-C19E3C4DF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1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11"/>
    </mc:Choice>
    <mc:Fallback>
      <p:transition spd="slow" advTm="5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Sensitivity Analysis Quantifies Influence of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170945"/>
            <a:ext cx="11504964" cy="1994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Sensitivity analysis quantifies variation in outputs apportioned to variation in parameters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Mean Squared Error: 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3BEC0B-0252-0C4F-9296-21C36C155551}"/>
              </a:ext>
            </a:extLst>
          </p:cNvPr>
          <p:cNvSpPr txBox="1">
            <a:spLocks/>
          </p:cNvSpPr>
          <p:nvPr/>
        </p:nvSpPr>
        <p:spPr>
          <a:xfrm>
            <a:off x="343518" y="3266782"/>
            <a:ext cx="11504964" cy="3089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Measure sensitivity of error to sensor </a:t>
            </a:r>
            <a:r>
              <a:rPr lang="en-US" b="1" dirty="0"/>
              <a:t>data</a:t>
            </a:r>
            <a:r>
              <a:rPr lang="en-US" dirty="0"/>
              <a:t> and </a:t>
            </a:r>
            <a:r>
              <a:rPr lang="en-US" b="1" dirty="0"/>
              <a:t>location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Data</a:t>
            </a:r>
            <a:r>
              <a:rPr lang="en-US" dirty="0"/>
              <a:t> sensitivity: whether </a:t>
            </a:r>
            <a:r>
              <a:rPr lang="en-US" b="1" dirty="0"/>
              <a:t>current location </a:t>
            </a:r>
            <a:r>
              <a:rPr lang="en-US" dirty="0"/>
              <a:t>is an accurate predictor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Location</a:t>
            </a:r>
            <a:r>
              <a:rPr lang="en-US" dirty="0"/>
              <a:t> sensitivity: whether </a:t>
            </a:r>
            <a:r>
              <a:rPr lang="en-US" b="1" dirty="0"/>
              <a:t>nearby locations </a:t>
            </a:r>
            <a:r>
              <a:rPr lang="en-US" dirty="0"/>
              <a:t>are accurate predictors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92615-7C2D-D344-B1C8-9390E106C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816" y="1829223"/>
            <a:ext cx="3390900" cy="10541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0F4F18-3068-8B47-9F82-37F6ED6E04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17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31"/>
    </mc:Choice>
    <mc:Fallback>
      <p:transition spd="slow" advTm="6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 Sensitivity With Derivative Approximations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68" y="2322846"/>
            <a:ext cx="1899137" cy="4979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Sensitivity: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15C0A0-4FFD-EC4A-917C-8503A6757240}"/>
              </a:ext>
            </a:extLst>
          </p:cNvPr>
          <p:cNvSpPr txBox="1">
            <a:spLocks/>
          </p:cNvSpPr>
          <p:nvPr/>
        </p:nvSpPr>
        <p:spPr>
          <a:xfrm>
            <a:off x="1466219" y="5391952"/>
            <a:ext cx="11504964" cy="132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EE43BD-6587-F446-865A-748ED183D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582" y="2136888"/>
            <a:ext cx="4914900" cy="33655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80E773-986F-EA48-AB76-67E1CE5FF537}"/>
              </a:ext>
            </a:extLst>
          </p:cNvPr>
          <p:cNvSpPr txBox="1">
            <a:spLocks/>
          </p:cNvSpPr>
          <p:nvPr/>
        </p:nvSpPr>
        <p:spPr>
          <a:xfrm>
            <a:off x="152493" y="3585405"/>
            <a:ext cx="1899137" cy="648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Magnitude: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402D14A-12A1-7545-9A75-6AAF511F9338}"/>
              </a:ext>
            </a:extLst>
          </p:cNvPr>
          <p:cNvSpPr txBox="1">
            <a:spLocks/>
          </p:cNvSpPr>
          <p:nvPr/>
        </p:nvSpPr>
        <p:spPr>
          <a:xfrm>
            <a:off x="2243211" y="1274605"/>
            <a:ext cx="4308663" cy="618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Location: </a:t>
            </a:r>
            <a:r>
              <a:rPr lang="en-US" dirty="0"/>
              <a:t>Morris Screening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A1E12BB-FFFC-A448-9CFC-CCFC02961911}"/>
              </a:ext>
            </a:extLst>
          </p:cNvPr>
          <p:cNvSpPr txBox="1">
            <a:spLocks/>
          </p:cNvSpPr>
          <p:nvPr/>
        </p:nvSpPr>
        <p:spPr>
          <a:xfrm>
            <a:off x="7186243" y="1274605"/>
            <a:ext cx="4377107" cy="725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Data: </a:t>
            </a:r>
            <a:r>
              <a:rPr lang="en-US" dirty="0"/>
              <a:t>Network Sensitivity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67D749-49EA-944A-8255-7B7A57A405ED}"/>
              </a:ext>
            </a:extLst>
          </p:cNvPr>
          <p:cNvSpPr txBox="1">
            <a:spLocks/>
          </p:cNvSpPr>
          <p:nvPr/>
        </p:nvSpPr>
        <p:spPr>
          <a:xfrm>
            <a:off x="386374" y="4187997"/>
            <a:ext cx="1899137" cy="132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Variance</a:t>
            </a:r>
            <a:r>
              <a:rPr lang="en-US" sz="3000" b="1" dirty="0"/>
              <a:t>: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9244C-8F84-2449-AB91-A01D50DAD8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1190"/>
          <a:stretch/>
        </p:blipFill>
        <p:spPr>
          <a:xfrm>
            <a:off x="2243211" y="2107519"/>
            <a:ext cx="3962400" cy="94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7433D-4D5E-474F-91EA-36F65CE9D0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370"/>
          <a:stretch/>
        </p:blipFill>
        <p:spPr>
          <a:xfrm>
            <a:off x="2285511" y="3265558"/>
            <a:ext cx="3962400" cy="2314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7AAD84C-AD1D-9B43-8B2A-1200324C1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2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31"/>
    </mc:Choice>
    <mc:Fallback>
      <p:transition spd="slow" advTm="4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898E-810F-8A78-BA96-378CC6E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Bottom-right is Most Sensitive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38E-ED5E-D825-677A-580241FB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1170945"/>
            <a:ext cx="11504964" cy="555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225C-C2A2-3CC8-D708-97666DF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EEA8B-241A-1D46-9D2A-8661D7C4F386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237EBD-DAFD-7409-9718-C371CFBC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80" y="5943600"/>
            <a:ext cx="18991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48B02C53-DB8E-254F-BF5D-E7F2C8247A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3674" y="1907616"/>
            <a:ext cx="5755681" cy="4102900"/>
          </a:xfrm>
          <a:prstGeom prst="rect">
            <a:avLst/>
          </a:prstGeom>
        </p:spPr>
      </p:pic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148A5669-1408-8546-AE76-CB64C200687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314" y="1907616"/>
            <a:ext cx="5361854" cy="41029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20B6AEA-DB0C-484C-A92C-C9655CB1B632}"/>
              </a:ext>
            </a:extLst>
          </p:cNvPr>
          <p:cNvSpPr/>
          <p:nvPr/>
        </p:nvSpPr>
        <p:spPr>
          <a:xfrm>
            <a:off x="9222201" y="4387985"/>
            <a:ext cx="1450054" cy="13638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DD3027-9A68-1A46-813B-076FDB81733B}"/>
              </a:ext>
            </a:extLst>
          </p:cNvPr>
          <p:cNvSpPr/>
          <p:nvPr/>
        </p:nvSpPr>
        <p:spPr>
          <a:xfrm>
            <a:off x="3572803" y="4421940"/>
            <a:ext cx="1450054" cy="13638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EDE0DF-E68C-EC47-8FBD-A6B400714BCE}"/>
              </a:ext>
            </a:extLst>
          </p:cNvPr>
          <p:cNvSpPr/>
          <p:nvPr/>
        </p:nvSpPr>
        <p:spPr>
          <a:xfrm>
            <a:off x="841271" y="1836934"/>
            <a:ext cx="1683446" cy="9013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FA8C73-32E9-3943-91C9-F81026D289AC}"/>
              </a:ext>
            </a:extLst>
          </p:cNvPr>
          <p:cNvSpPr/>
          <p:nvPr/>
        </p:nvSpPr>
        <p:spPr>
          <a:xfrm>
            <a:off x="6536515" y="1836934"/>
            <a:ext cx="1683446" cy="9013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32A1AF8-2522-D540-8566-0CC882A75E10}"/>
              </a:ext>
            </a:extLst>
          </p:cNvPr>
          <p:cNvSpPr txBox="1">
            <a:spLocks/>
          </p:cNvSpPr>
          <p:nvPr/>
        </p:nvSpPr>
        <p:spPr>
          <a:xfrm>
            <a:off x="338505" y="5735364"/>
            <a:ext cx="11504964" cy="9013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Error insensitive to data in top left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0C9B699D-2C01-DA40-BE5D-48756D57B816}"/>
              </a:ext>
            </a:extLst>
          </p:cNvPr>
          <p:cNvSpPr txBox="1">
            <a:spLocks/>
          </p:cNvSpPr>
          <p:nvPr/>
        </p:nvSpPr>
        <p:spPr>
          <a:xfrm>
            <a:off x="1300479" y="1189745"/>
            <a:ext cx="3556001" cy="4979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Location Sensitivity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224FFE15-B75D-D74D-B9D3-012F6E2266E3}"/>
              </a:ext>
            </a:extLst>
          </p:cNvPr>
          <p:cNvSpPr txBox="1">
            <a:spLocks/>
          </p:cNvSpPr>
          <p:nvPr/>
        </p:nvSpPr>
        <p:spPr>
          <a:xfrm>
            <a:off x="6931178" y="1170945"/>
            <a:ext cx="3556001" cy="4979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Data Sensitivity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E947C6D6-3CB5-CB47-9E69-82C38CF762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84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56"/>
    </mc:Choice>
    <mc:Fallback>
      <p:transition spd="slow" advTm="9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20.1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roFusion_16x9_2022" id="{49CE6450-E0B6-FD4B-B791-B832004782B7}" vid="{C3F267E6-7999-6A4D-9A9D-2226C7FA42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8B1F89695A648ADE9F5B1F3E0EEF2" ma:contentTypeVersion="10" ma:contentTypeDescription="Create a new document." ma:contentTypeScope="" ma:versionID="c148aff34a7621eba3f1dae1dafda732">
  <xsd:schema xmlns:xsd="http://www.w3.org/2001/XMLSchema" xmlns:xs="http://www.w3.org/2001/XMLSchema" xmlns:p="http://schemas.microsoft.com/office/2006/metadata/properties" xmlns:ns2="e698ca81-8296-4fdc-b75e-d1db1a500dd7" xmlns:ns3="d900e117-17a0-4b24-9e47-511ef1d02c43" targetNamespace="http://schemas.microsoft.com/office/2006/metadata/properties" ma:root="true" ma:fieldsID="0cb72dd3324532457eab93fc3f4e99a8" ns2:_="" ns3:_="">
    <xsd:import namespace="e698ca81-8296-4fdc-b75e-d1db1a500dd7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ca81-8296-4fdc-b75e-d1db1a500d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392e51f-12f9-4c3d-990e-bab15be2e3fe}" ma:internalName="TaxCatchAll" ma:showField="CatchAllData" ma:web="be954756-5a2a-422e-a924-a134369c66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e698ca81-8296-4fdc-b75e-d1db1a500dd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77796-FEBF-4176-A7CD-467F6251D74C}">
  <ds:schemaRefs>
    <ds:schemaRef ds:uri="d900e117-17a0-4b24-9e47-511ef1d02c43"/>
    <ds:schemaRef ds:uri="e698ca81-8296-4fdc-b75e-d1db1a500d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30060B-DE88-4BF9-8F44-D92E6164E738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e698ca81-8296-4fdc-b75e-d1db1a500dd7"/>
    <ds:schemaRef ds:uri="http://purl.org/dc/dcmitype/"/>
    <ds:schemaRef ds:uri="d900e117-17a0-4b24-9e47-511ef1d02c43"/>
  </ds:schemaRefs>
</ds:datastoreItem>
</file>

<file path=customXml/itemProps3.xml><?xml version="1.0" encoding="utf-8"?>
<ds:datastoreItem xmlns:ds="http://schemas.openxmlformats.org/officeDocument/2006/customXml" ds:itemID="{0EEB324B-CA68-4039-BB95-09F28F8E2B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aeroFusion_16x9_2022</Template>
  <TotalTime>12661</TotalTime>
  <Words>996</Words>
  <Application>Microsoft Macintosh PowerPoint</Application>
  <PresentationFormat>Widescreen</PresentationFormat>
  <Paragraphs>250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Grotesque</vt:lpstr>
      <vt:lpstr>Office Theme</vt:lpstr>
      <vt:lpstr>PowerPoint Presentation</vt:lpstr>
      <vt:lpstr>Overview</vt:lpstr>
      <vt:lpstr>Shallow Encoders as Reduced-Order Models for Fluids</vt:lpstr>
      <vt:lpstr>Shallow Encoders are Accurate ROMs  </vt:lpstr>
      <vt:lpstr>Sensors are Placed Using SVD of Flow Data</vt:lpstr>
      <vt:lpstr>Mutual Information is Computationally Expensive</vt:lpstr>
      <vt:lpstr>Sensitivity Analysis Quantifies Influence of Parameters</vt:lpstr>
      <vt:lpstr>Measure Sensitivity With Derivative Approximations</vt:lpstr>
      <vt:lpstr>Bottom-right is Most Sensitive Region</vt:lpstr>
      <vt:lpstr>Standard Deviation of Error Sensitivity</vt:lpstr>
      <vt:lpstr>Conclusions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Harley Hanes</dc:creator>
  <cp:lastModifiedBy>Harley Hanes</cp:lastModifiedBy>
  <cp:revision>24</cp:revision>
  <dcterms:created xsi:type="dcterms:W3CDTF">2022-11-10T15:36:10Z</dcterms:created>
  <dcterms:modified xsi:type="dcterms:W3CDTF">2022-12-05T14:24:19Z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0x010100BD78B1F89695A648ADE9F5B1F3E0EEF2</vt:lpwstr>
  </property>
  <property fmtid="{D5CDD505-2E9C-101B-9397-08002B2CF9AE}" pid="3" name="MediaServiceImageTags">
    <vt:lpwstr/>
  </property>
</Properties>
</file>